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2299A-F806-47B9-8C2E-B7BFB3784BDF}" type="datetimeFigureOut">
              <a:rPr lang="de-DE" smtClean="0"/>
              <a:t>27.11.2021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660AD-CE09-42DC-94C9-2237ACDA3D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27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660AD-CE09-42DC-94C9-2237ACDA3DF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0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6EBA-6689-49CF-94B2-DB6B162A507D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95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6EF4-5C3C-4B31-9E22-7FD418C6FD8F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0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B18B-8851-4884-8301-791983E775C6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19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DF3-B830-4CE1-A70C-4C6354901D0C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2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1AF-C0E9-4E44-926A-2539A56DB883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16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DE4-3FD0-4991-B4EB-CD6C57129E53}" type="datetime1">
              <a:rPr lang="de-DE" smtClean="0"/>
              <a:t>27.11.2021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50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009-154F-40EE-BC76-D0F0EA3041AE}" type="datetime1">
              <a:rPr lang="de-DE" smtClean="0"/>
              <a:t>27.11.2021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2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A280-A807-45F0-BB8F-7169B8698B18}" type="datetime1">
              <a:rPr lang="de-DE" smtClean="0"/>
              <a:t>27.11.2021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42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F392-B97E-41D5-A97E-4F347D03F3BE}" type="datetime1">
              <a:rPr lang="de-DE" smtClean="0"/>
              <a:t>27.11.2021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E4D2-F7F4-416B-BC13-D97DBB0E3B20}" type="datetime1">
              <a:rPr lang="de-DE" smtClean="0"/>
              <a:t>27.11.2021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76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8354-2604-4F05-9C2C-0258E2585B9A}" type="datetime1">
              <a:rPr lang="de-DE" smtClean="0"/>
              <a:t>27.11.2021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4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4AC4-AD0F-4301-A56D-84CF3718ACE7}" type="datetime1">
              <a:rPr lang="de-DE" smtClean="0"/>
              <a:t>27.11.2021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Dubioses zum Ausbau der A49, 20.11.21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FE1A-48D4-498B-823A-1F516B20C2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44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nni-lebt.de/un-recht/naturschutz/%C3%B6ffentliches-interesse/" TargetMode="External"/><Relationship Id="rId13" Type="http://schemas.openxmlformats.org/officeDocument/2006/relationships/hyperlink" Target="https://de.wikipedia.org/wiki/Elisabeth_Buchberger" TargetMode="External"/><Relationship Id="rId3" Type="http://schemas.openxmlformats.org/officeDocument/2006/relationships/hyperlink" Target="https://www.mittelhessen.eu/files/flyer_pro_autobahn_A49.pdf" TargetMode="External"/><Relationship Id="rId7" Type="http://schemas.openxmlformats.org/officeDocument/2006/relationships/hyperlink" Target="https://www.sueddeutsche.de/politik/spenden-praxis-cdu-muss-ueber-500-000-euro-strafe-zahlen-1.431121" TargetMode="External"/><Relationship Id="rId12" Type="http://schemas.openxmlformats.org/officeDocument/2006/relationships/hyperlink" Target="https://www.danni-lebt.de/un-recht/durchsetzung/illegale-bauarbeiten/" TargetMode="External"/><Relationship Id="rId17" Type="http://schemas.openxmlformats.org/officeDocument/2006/relationships/hyperlink" Target="https://www.bverwg.de/de/pm/2020/37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starweb.hessen.de/cache/DRS/18/7/0762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anni-lebt.de/hintergrund/ferrero/" TargetMode="External"/><Relationship Id="rId11" Type="http://schemas.openxmlformats.org/officeDocument/2006/relationships/hyperlink" Target="https://www.danni-lebt.de/un-recht/planfeststellung/illegale-strommasten/" TargetMode="External"/><Relationship Id="rId5" Type="http://schemas.openxmlformats.org/officeDocument/2006/relationships/hyperlink" Target="https://ja49.de/" TargetMode="External"/><Relationship Id="rId15" Type="http://schemas.openxmlformats.org/officeDocument/2006/relationships/hyperlink" Target="https://www.bverwg.de/230414U9A25.12.0" TargetMode="External"/><Relationship Id="rId10" Type="http://schemas.openxmlformats.org/officeDocument/2006/relationships/hyperlink" Target="https://www.danni-lebt.de/un-recht/durchsetzung/schnell-statt-sicher/" TargetMode="External"/><Relationship Id="rId4" Type="http://schemas.openxmlformats.org/officeDocument/2006/relationships/hyperlink" Target="https://www.mittelhessen.eu/mit-uns/regionalmanagement/mittelhessen-e-v" TargetMode="External"/><Relationship Id="rId9" Type="http://schemas.openxmlformats.org/officeDocument/2006/relationships/hyperlink" Target="https://www.bmvi.de/SharedDocs/DE/Anlage/StB/oepp-vertrag-a-49-ohmtal.pdf?__blob=publicationFile" TargetMode="External"/><Relationship Id="rId14" Type="http://schemas.openxmlformats.org/officeDocument/2006/relationships/hyperlink" Target="https://de.wikipedia.org/wiki/Josef_Christ_(Jurist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3688" y="1124744"/>
            <a:ext cx="1584176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hlinkClick r:id="rId3"/>
              </a:rPr>
              <a:t>Arbeitskreis Pro A49 Mittehessen</a:t>
            </a:r>
            <a:endParaRPr lang="de-DE" b="1" dirty="0" smtClean="0"/>
          </a:p>
          <a:p>
            <a:endParaRPr lang="de-DE" sz="1200" dirty="0" smtClean="0"/>
          </a:p>
          <a:p>
            <a:r>
              <a:rPr lang="de-DE" sz="1000" dirty="0" smtClean="0"/>
              <a:t>Gegr. 2003 </a:t>
            </a:r>
            <a:r>
              <a:rPr lang="de-DE" sz="1000" dirty="0" smtClean="0">
                <a:hlinkClick r:id="rId4"/>
              </a:rPr>
              <a:t>Vorsitzender: Regierungspräsident </a:t>
            </a:r>
            <a:r>
              <a:rPr lang="de-DE" sz="1000" dirty="0">
                <a:hlinkClick r:id="rId4"/>
              </a:rPr>
              <a:t>Dr. </a:t>
            </a:r>
            <a:r>
              <a:rPr lang="de-DE" sz="1000" dirty="0" smtClean="0">
                <a:hlinkClick r:id="rId4"/>
              </a:rPr>
              <a:t>C. Ullrich</a:t>
            </a:r>
            <a:r>
              <a:rPr lang="de-DE" sz="1000" dirty="0" smtClean="0"/>
              <a:t>, ernannt von  Ministerpräsident V. </a:t>
            </a:r>
            <a:r>
              <a:rPr lang="de-DE" sz="1000" dirty="0" err="1"/>
              <a:t>Bouffier</a:t>
            </a:r>
            <a:r>
              <a:rPr lang="de-DE" sz="1000" dirty="0"/>
              <a:t> </a:t>
            </a:r>
            <a:r>
              <a:rPr lang="de-DE" sz="1000" dirty="0" smtClean="0"/>
              <a:t>(CDU):</a:t>
            </a:r>
          </a:p>
          <a:p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Werbeflyer und </a:t>
            </a:r>
            <a:r>
              <a:rPr lang="de-DE" sz="1000" dirty="0" smtClean="0">
                <a:hlinkClick r:id="rId5"/>
              </a:rPr>
              <a:t>Werbehomepage zum Autobahnausbau</a:t>
            </a:r>
            <a:endParaRPr lang="de-DE" sz="1000" dirty="0"/>
          </a:p>
        </p:txBody>
      </p:sp>
      <p:sp>
        <p:nvSpPr>
          <p:cNvPr id="5" name="Textfeld 4"/>
          <p:cNvSpPr txBox="1"/>
          <p:nvPr/>
        </p:nvSpPr>
        <p:spPr>
          <a:xfrm>
            <a:off x="179513" y="1124744"/>
            <a:ext cx="1512167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hlinkClick r:id="rId6"/>
              </a:rPr>
              <a:t>Ferrero</a:t>
            </a:r>
            <a:r>
              <a:rPr lang="de-DE" b="1" dirty="0" smtClean="0"/>
              <a:t> </a:t>
            </a:r>
          </a:p>
          <a:p>
            <a:endParaRPr lang="de-DE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Spendet in den 1980er und 1990er Jahren </a:t>
            </a:r>
            <a:r>
              <a:rPr lang="de-DE" sz="1000" dirty="0" smtClean="0">
                <a:hlinkClick r:id="rId7"/>
              </a:rPr>
              <a:t>große Summen illega</a:t>
            </a:r>
            <a:r>
              <a:rPr lang="de-DE" sz="1000" dirty="0" smtClean="0"/>
              <a:t>l an die CDU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Übernimmt 2005 den Vorsitz des AK Pro A49 Mittehessen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b="1" dirty="0" smtClean="0">
                <a:hlinkClick r:id="rId6"/>
              </a:rPr>
              <a:t>Fordert 20009 einen zeitnahen Ausbau </a:t>
            </a:r>
            <a:endParaRPr lang="de-DE" sz="1000" b="1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2915816" y="611396"/>
            <a:ext cx="352839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Schnell statt sicher: Tempo zählt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419872" y="1124744"/>
            <a:ext cx="1656184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Hessen</a:t>
            </a:r>
          </a:p>
          <a:p>
            <a:endParaRPr lang="de-DE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Erschleicht sich unter </a:t>
            </a:r>
            <a:r>
              <a:rPr lang="de-DE" sz="1000" dirty="0" smtClean="0">
                <a:hlinkClick r:id="rId8"/>
              </a:rPr>
              <a:t>Vortäuschung von „zwingenden Gründen eines öffentlichen Interesses“ </a:t>
            </a:r>
            <a:r>
              <a:rPr lang="de-DE" sz="1000" dirty="0" smtClean="0"/>
              <a:t>eine positive Stellungnahme der EU</a:t>
            </a:r>
            <a:endParaRPr lang="de-DE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000" dirty="0" smtClean="0">
              <a:solidFill>
                <a:srgbClr val="FF0000"/>
              </a:solidFill>
              <a:hlinkClick r:id="rId9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b="1" dirty="0" smtClean="0">
                <a:solidFill>
                  <a:srgbClr val="FF0000"/>
                </a:solidFill>
                <a:hlinkClick r:id="rId9"/>
              </a:rPr>
              <a:t>Unterschreibt am 25.8.20 den Projektvertrag,</a:t>
            </a:r>
            <a:r>
              <a:rPr lang="de-DE" sz="1000" b="1" dirty="0" smtClean="0">
                <a:solidFill>
                  <a:srgbClr val="FF0000"/>
                </a:solidFill>
              </a:rPr>
              <a:t> ohne das die Voraussetzungen für den Bau gegeben sind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Ausgleichsmaßnahmen nicht vollumfänglich umgesetzt wie vorgeschrieben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Gutachten zur Wasser-rahmenrichtlinie liegt nicht vor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Sanierungsbericht liegt noch nicht vor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Ordnet einen massiven Polizeieinsatz zur Räumung </a:t>
            </a:r>
            <a:r>
              <a:rPr lang="de-DE" sz="1000" dirty="0"/>
              <a:t>des </a:t>
            </a:r>
            <a:r>
              <a:rPr lang="de-DE" sz="1000" dirty="0" err="1"/>
              <a:t>Dannenröder</a:t>
            </a:r>
            <a:r>
              <a:rPr lang="de-DE" sz="1000" dirty="0"/>
              <a:t> Forstes </a:t>
            </a:r>
            <a:r>
              <a:rPr lang="de-DE" sz="1000" dirty="0" smtClean="0"/>
              <a:t>an trotz Beschwerde der Polizeigewerkschaft wegen hoher Corona-Inzidenz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148064" y="1124744"/>
            <a:ext cx="1656184" cy="41857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Polizei</a:t>
            </a:r>
          </a:p>
          <a:p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Baut zur Räumung im Winter 2020 auf der Trasse ein Logistik-zentrum ohne Genehmigung</a:t>
            </a:r>
          </a:p>
          <a:p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>
                <a:hlinkClick r:id="rId10"/>
              </a:rPr>
              <a:t>Hält sich nicht an die Vorgabe sicher statt schnell</a:t>
            </a:r>
            <a:r>
              <a:rPr lang="de-DE" sz="1000" dirty="0" smtClean="0"/>
              <a:t>, so dass zwei Aktivistinnen abstürzen und schwere Rückenverletzungen erleiden </a:t>
            </a:r>
          </a:p>
          <a:p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Räumt 2021 mit 100 Einsatzkräften eine Handvoll </a:t>
            </a:r>
            <a:r>
              <a:rPr lang="de-DE" sz="1000" dirty="0" err="1" smtClean="0"/>
              <a:t>Aktivist:innen</a:t>
            </a:r>
            <a:endParaRPr lang="de-DE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Begleitet </a:t>
            </a:r>
            <a:r>
              <a:rPr lang="de-DE" sz="1000" dirty="0" smtClean="0">
                <a:hlinkClick r:id="rId11"/>
              </a:rPr>
              <a:t>illegale Arbeiten zum Autobahnausbau</a:t>
            </a:r>
            <a:endParaRPr lang="de-DE" sz="1000" dirty="0" smtClean="0"/>
          </a:p>
          <a:p>
            <a:endParaRPr lang="de-DE" dirty="0"/>
          </a:p>
          <a:p>
            <a:endParaRPr lang="de-DE" sz="1000" dirty="0"/>
          </a:p>
        </p:txBody>
      </p:sp>
      <p:sp>
        <p:nvSpPr>
          <p:cNvPr id="14" name="Textfeld 13"/>
          <p:cNvSpPr txBox="1"/>
          <p:nvPr/>
        </p:nvSpPr>
        <p:spPr>
          <a:xfrm>
            <a:off x="6907832" y="1124744"/>
            <a:ext cx="1656184" cy="44935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Strabag</a:t>
            </a:r>
          </a:p>
          <a:p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Beginnt unter Polizeischutz mit vorbereitenden Arbeiten zur </a:t>
            </a:r>
            <a:r>
              <a:rPr lang="de-DE" sz="1000" dirty="0" err="1" smtClean="0"/>
              <a:t>Gleental</a:t>
            </a:r>
            <a:r>
              <a:rPr lang="de-DE" sz="1000" dirty="0" smtClean="0"/>
              <a:t> Brücke, </a:t>
            </a:r>
            <a:r>
              <a:rPr lang="de-DE" sz="1000" dirty="0" smtClean="0">
                <a:hlinkClick r:id="rId12"/>
              </a:rPr>
              <a:t>ohne dass ihnen der Pächter dazu die Einwilligung gegeben hätte</a:t>
            </a:r>
            <a:endParaRPr lang="de-DE" sz="1000" dirty="0" smtClean="0"/>
          </a:p>
          <a:p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err="1" smtClean="0"/>
              <a:t>Mißachtet</a:t>
            </a:r>
            <a:r>
              <a:rPr lang="de-DE" sz="1000" dirty="0" smtClean="0"/>
              <a:t> die Nebenbestimmungen zum PFB: nutzt nicht die Trasse für die Baulogistik, verteilt Aushubmassen aus dem WASAG-Gelände über die Trasse.</a:t>
            </a:r>
          </a:p>
          <a:p>
            <a:endParaRPr lang="de-DE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/>
              <a:t>E</a:t>
            </a:r>
            <a:r>
              <a:rPr lang="de-DE" sz="1000" dirty="0" smtClean="0"/>
              <a:t>rschleicht </a:t>
            </a:r>
            <a:r>
              <a:rPr lang="de-DE" sz="1000" dirty="0"/>
              <a:t>sich eine illegale Genehmigung zur Nutzung von Feldwegen der Stadt </a:t>
            </a:r>
            <a:r>
              <a:rPr lang="de-DE" sz="1000" dirty="0" smtClean="0"/>
              <a:t>Homberg.</a:t>
            </a:r>
          </a:p>
          <a:p>
            <a:endParaRPr lang="de-DE" dirty="0"/>
          </a:p>
          <a:p>
            <a:endParaRPr lang="de-DE" sz="1000" dirty="0"/>
          </a:p>
        </p:txBody>
      </p:sp>
      <p:sp>
        <p:nvSpPr>
          <p:cNvPr id="8" name="Textfeld 7"/>
          <p:cNvSpPr txBox="1"/>
          <p:nvPr/>
        </p:nvSpPr>
        <p:spPr>
          <a:xfrm>
            <a:off x="2483767" y="87311"/>
            <a:ext cx="448958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Verantwortung (6)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79513" y="3717032"/>
            <a:ext cx="3168351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Bundesverwaltungsgericht</a:t>
            </a:r>
          </a:p>
          <a:p>
            <a:r>
              <a:rPr lang="de-DE" sz="1000" dirty="0" smtClean="0"/>
              <a:t>(mit Richterin </a:t>
            </a:r>
            <a:r>
              <a:rPr lang="de-DE" sz="1000" dirty="0" smtClean="0">
                <a:hlinkClick r:id="rId13"/>
              </a:rPr>
              <a:t>E. Buchberger</a:t>
            </a:r>
            <a:r>
              <a:rPr lang="de-DE" sz="1000" dirty="0" smtClean="0"/>
              <a:t>, ehemals tätig im Präsidium des </a:t>
            </a:r>
            <a:r>
              <a:rPr lang="de-DE" sz="1000" dirty="0" err="1" smtClean="0"/>
              <a:t>hess</a:t>
            </a:r>
            <a:r>
              <a:rPr lang="de-DE" sz="1000" dirty="0" smtClean="0"/>
              <a:t>. Landtag und mit Richter </a:t>
            </a:r>
            <a:r>
              <a:rPr lang="de-DE" sz="1000" dirty="0" smtClean="0">
                <a:hlinkClick r:id="rId14"/>
              </a:rPr>
              <a:t>J. Christ</a:t>
            </a:r>
            <a:r>
              <a:rPr lang="de-DE" sz="1000" dirty="0" smtClean="0"/>
              <a:t>, ehem. Berater von </a:t>
            </a:r>
            <a:r>
              <a:rPr lang="de-DE" sz="1000" dirty="0" err="1" smtClean="0"/>
              <a:t>G.Oettinger</a:t>
            </a:r>
            <a:r>
              <a:rPr lang="de-DE" sz="1000" dirty="0" smtClean="0"/>
              <a:t>, eng befreundet V. </a:t>
            </a:r>
            <a:r>
              <a:rPr lang="de-DE" sz="1000" dirty="0" err="1" smtClean="0"/>
              <a:t>Bouffier</a:t>
            </a:r>
            <a:r>
              <a:rPr lang="de-DE" sz="1000" dirty="0" smtClean="0"/>
              <a:t>, mit dem als frisch ernanntes Mitglied die EU-Kommission 2010 eine positive Stellungnahme zum Ausbau abgab, </a:t>
            </a:r>
            <a:r>
              <a:rPr lang="de-DE" sz="1000" dirty="0" smtClean="0">
                <a:hlinkClick r:id="rId8"/>
              </a:rPr>
              <a:t>die ein Jahr zuvor verweigert worden war</a:t>
            </a:r>
            <a:r>
              <a:rPr lang="de-DE" sz="1000" dirty="0"/>
              <a:t>)</a:t>
            </a:r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>
                <a:hlinkClick r:id="rId15"/>
              </a:rPr>
              <a:t>Weist eine </a:t>
            </a:r>
            <a:r>
              <a:rPr lang="de-DE" sz="1000" dirty="0">
                <a:hlinkClick r:id="rId15"/>
              </a:rPr>
              <a:t>Klage gegen den </a:t>
            </a:r>
            <a:r>
              <a:rPr lang="de-DE" sz="1000" dirty="0" smtClean="0">
                <a:hlinkClick r:id="rId15"/>
              </a:rPr>
              <a:t>Planfeststellungsbeschluss zurück, u. a. mit der Begründung, ein 335-seitiges Gutachten könne nicht berücksichtigt werden (Punkt 16</a:t>
            </a:r>
            <a:r>
              <a:rPr lang="de-DE" sz="1000" dirty="0" smtClean="0"/>
              <a:t>). Und das, </a:t>
            </a:r>
            <a:r>
              <a:rPr lang="de-DE" sz="1000" dirty="0"/>
              <a:t>o</a:t>
            </a:r>
            <a:r>
              <a:rPr lang="de-DE" sz="1000" dirty="0" smtClean="0"/>
              <a:t>bwohl </a:t>
            </a:r>
            <a:r>
              <a:rPr lang="de-DE" sz="1000" dirty="0"/>
              <a:t>der hessische Landtag 2013 bestätigte, dass </a:t>
            </a:r>
            <a:r>
              <a:rPr lang="de-DE" sz="1000" dirty="0">
                <a:hlinkClick r:id="rId16"/>
              </a:rPr>
              <a:t>Fakten fehlerhaft sind (Punkt 5</a:t>
            </a:r>
            <a:r>
              <a:rPr lang="de-DE" sz="1000" dirty="0"/>
              <a:t>)</a:t>
            </a:r>
          </a:p>
          <a:p>
            <a:endParaRPr lang="de-DE" sz="14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000" dirty="0" smtClean="0"/>
              <a:t>Verhängt 2020 keinen Baustopp, obwohl der Planfeststellungsbeschluss </a:t>
            </a:r>
            <a:r>
              <a:rPr lang="de-DE" sz="1000" dirty="0"/>
              <a:t>hinsichtlich der wasserrechtlichen Prüfung fehlerhaft ist. </a:t>
            </a:r>
            <a:r>
              <a:rPr lang="de-DE" sz="1000" b="1" i="1" dirty="0" smtClean="0">
                <a:solidFill>
                  <a:srgbClr val="FF0000"/>
                </a:solidFill>
                <a:hlinkClick r:id="rId17"/>
              </a:rPr>
              <a:t>(</a:t>
            </a:r>
            <a:r>
              <a:rPr lang="de-DE" sz="1000" b="1" i="1" dirty="0">
                <a:solidFill>
                  <a:srgbClr val="FF0000"/>
                </a:solidFill>
                <a:hlinkClick r:id="rId17"/>
              </a:rPr>
              <a:t>Punkt 56)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281156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Bildschirmpräsentation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Kirsten</dc:creator>
  <cp:lastModifiedBy>Kirsten</cp:lastModifiedBy>
  <cp:revision>66</cp:revision>
  <dcterms:created xsi:type="dcterms:W3CDTF">2021-11-15T01:18:40Z</dcterms:created>
  <dcterms:modified xsi:type="dcterms:W3CDTF">2021-11-27T16:41:25Z</dcterms:modified>
</cp:coreProperties>
</file>